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70" r:id="rId6"/>
    <p:sldId id="271" r:id="rId7"/>
    <p:sldId id="272" r:id="rId8"/>
    <p:sldId id="273" r:id="rId9"/>
    <p:sldId id="274" r:id="rId10"/>
    <p:sldId id="276" r:id="rId11"/>
    <p:sldId id="264" r:id="rId12"/>
    <p:sldId id="265" r:id="rId13"/>
    <p:sldId id="266" r:id="rId14"/>
    <p:sldId id="267" r:id="rId15"/>
    <p:sldId id="268" r:id="rId16"/>
    <p:sldId id="269" r:id="rId17"/>
    <p:sldId id="261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7F645-948B-470C-8782-F3658B074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9B2BB5-3CD9-4B99-A4AF-A89D30977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AAD1D-ECE1-4799-B78E-A5C12F5F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973B0-D34D-4B34-97FE-3BCBA984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70E002-E962-4A23-BA04-1CB0888B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5B91E-F158-4844-B41B-EE5A5AC3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0CA01F-1E27-4F55-9DEC-F5F968A1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F371C-3F17-4C02-89CF-9CDD80D6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0FC17-D9EF-4974-882C-1E7CD88C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B6DA0-AC44-4CAA-BE08-BD8220F1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81E013-889C-4512-A5E5-4940AAD74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299856-A952-4AEE-9F83-51E1A7267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4B628-00BF-41EC-B554-45E89ACF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FD3EB-2015-4489-915F-CA84D1EF4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E6DFA9-7834-466E-BF48-17E98D0E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2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D0752-AC72-4C89-837E-AB5EB48B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1DFA66-18CE-4A7F-A9BA-C4ABB592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32BE50-3B81-4C16-B321-C391DE7A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E0CCB-1790-4BC0-8002-7918FE4B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733E5-CA52-4C46-80C0-E6F00EEF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0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9381B-AC03-45ED-AA88-E7FD1ADC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499C4-3B73-4B8D-8B3C-90F46B7BA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65660-C790-4669-8F29-B5B3E78D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014AF-A476-40E9-9D9C-0D97AFAA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7E8CEA-A4BE-4DDA-B089-F3ADED49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3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943CB-113F-4650-B5FC-AFE7AE6E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DA11C-1E78-4F27-9244-66AE4E10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565675-E23A-49C8-B409-BB8278C73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B335D4-006B-43CC-96CB-C060B4FF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7DF19-2C6C-4ABD-91F9-E2DBAB14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B2FFF4-983D-4A1A-B762-1123E48E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5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13905-6C5E-4A4E-AEB8-F0A2F2CB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3BF08C-93B3-4580-AF6E-80B9F707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FEFD8C-5A52-4E46-AD22-C710985B7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270D98-F0AD-44FF-9C27-294475E9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0070AE-DE71-4F45-AC3A-44B9E92B3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D3CA7C-07CA-4DC0-A8AA-1701D6C5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15F55-1283-44DE-BBD9-3AB15EAD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DEB613-088E-4852-9156-C318ED0E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59C05-AE46-45DC-8482-1495A7F3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782D0D-50AB-47EF-9405-89606255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F763FB-2C89-4EE9-BBFC-D8BF9A13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A16590-95B9-4BFB-BE24-B30E3B33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1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622FF7-AA2C-4F71-AC8D-D373DFC6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65FE1D-2379-4D4B-8993-C92A226A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7CDC0-0E81-447D-9D43-9CF86FF7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9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E498-CBFD-4FCD-B25F-B2326BE5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31D11-B919-4964-BC6E-6816A61F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A69418-4ABB-4AC2-904E-9418B51F8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EFDF72-EF33-4543-A700-74DB2A54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24E25-7683-4CBF-84E2-958D62B5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80F5C8-5F5E-47AF-848B-1635210D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0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75B4-36E9-4E4D-9DE9-D62B7B40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7C2B58-50D4-422D-8068-E15DD2743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59DDF9-EE2D-4636-8496-5D85554D2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EE452A-B421-46FF-964F-2920CA10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8B1482-3DBA-4028-AEF0-30204F0D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685E7-988E-49E0-96C0-4DBA5935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4C7563-19D2-49E3-BC72-64148089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8A7D1-5172-450A-A1AF-B88C9547F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C102C-664F-4784-AFA3-73DE350A4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D5E3-63F5-4D98-BDD7-8E55F9E9FF2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84DF9-A33E-4AC8-B39B-80CC6BF35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B4C4E-04DE-4C8B-94D5-7D7C681D9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2069-23AB-4052-B7EA-1F53CBE6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7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0.png"/><Relationship Id="rId10" Type="http://schemas.openxmlformats.org/officeDocument/2006/relationships/image" Target="../media/image9.png"/><Relationship Id="rId4" Type="http://schemas.openxmlformats.org/officeDocument/2006/relationships/image" Target="../media/image71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A86EF-F7D5-448F-AA87-5F49F9BDE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alls detection by three classifier approach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34D202-528C-4AC1-8469-26A3C72DF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曾歆勋 </a:t>
            </a:r>
            <a:r>
              <a:rPr lang="en-US" altLang="zh-CN" dirty="0"/>
              <a:t>11210162 </a:t>
            </a:r>
            <a:r>
              <a:rPr lang="zh-CN" altLang="en-US" dirty="0"/>
              <a:t>董广念</a:t>
            </a:r>
            <a:r>
              <a:rPr lang="en-US" altLang="zh-CN"/>
              <a:t>11849058</a:t>
            </a:r>
            <a:r>
              <a:rPr lang="zh-CN" altLang="en-US"/>
              <a:t> </a:t>
            </a:r>
            <a:r>
              <a:rPr lang="zh-CN" altLang="en-US" dirty="0"/>
              <a:t>王耕昕 </a:t>
            </a:r>
            <a:r>
              <a:rPr lang="en-US" altLang="zh-CN" dirty="0"/>
              <a:t>11510189</a:t>
            </a:r>
            <a:endParaRPr lang="zh-CN" altLang="en-US" dirty="0"/>
          </a:p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89845"/>
            <a:ext cx="3282950" cy="78170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Normalization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078817" y="1111250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value</a:t>
            </a:r>
            <a:endParaRPr lang="zh-CN" altLang="en-US" sz="12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937777" y="0"/>
            <a:ext cx="4363645" cy="3258550"/>
            <a:chOff x="7982227" y="971551"/>
            <a:chExt cx="4363645" cy="32585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050" y="971551"/>
              <a:ext cx="3840000" cy="28800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1182350" y="3403599"/>
              <a:ext cx="812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attributes</a:t>
              </a:r>
              <a:endParaRPr lang="zh-CN" altLang="en-US" sz="12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99740" y="1210448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value</a:t>
              </a:r>
              <a:endParaRPr lang="zh-CN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982227" y="3734773"/>
                  <a:ext cx="4363645" cy="495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(c)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a14:m>
                  <a:r>
                    <a:rPr lang="en-US" altLang="zh-CN" dirty="0"/>
                    <a:t> standardized data distribution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227" y="3734773"/>
                  <a:ext cx="4363645" cy="495328"/>
                </a:xfrm>
                <a:prstGeom prst="rect">
                  <a:avLst/>
                </a:prstGeom>
                <a:blipFill>
                  <a:blip r:embed="rId4"/>
                  <a:stretch>
                    <a:fillRect l="-1117" r="-1397" b="-6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3967358" y="0"/>
            <a:ext cx="4382587" cy="3271242"/>
            <a:chOff x="3967358" y="0"/>
            <a:chExt cx="4382587" cy="3271242"/>
          </a:xfrm>
        </p:grpSpPr>
        <p:grpSp>
          <p:nvGrpSpPr>
            <p:cNvPr id="17" name="组合 16"/>
            <p:cNvGrpSpPr/>
            <p:nvPr/>
          </p:nvGrpSpPr>
          <p:grpSpPr>
            <a:xfrm>
              <a:off x="4055730" y="0"/>
              <a:ext cx="4294215" cy="3271242"/>
              <a:chOff x="4127885" y="971551"/>
              <a:chExt cx="4294215" cy="327124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0046" y="971551"/>
                <a:ext cx="3840000" cy="288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7054850" y="3403600"/>
                <a:ext cx="81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attributes</a:t>
                </a:r>
                <a:endParaRPr lang="zh-CN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7885" y="3779846"/>
                    <a:ext cx="4294215" cy="4629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(b)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a14:m>
                    <a:r>
                      <a:rPr lang="en-US" altLang="zh-CN" dirty="0"/>
                      <a:t> standardized data distribution 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7885" y="3779846"/>
                    <a:ext cx="4294215" cy="46294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35" b="-78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文本框 25"/>
            <p:cNvSpPr txBox="1"/>
            <p:nvPr/>
          </p:nvSpPr>
          <p:spPr>
            <a:xfrm>
              <a:off x="3967358" y="189845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value</a:t>
              </a:r>
              <a:endParaRPr lang="zh-CN" altLang="en-US" sz="12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051785" y="3350183"/>
            <a:ext cx="4204027" cy="3587886"/>
            <a:chOff x="8051785" y="3350183"/>
            <a:chExt cx="4204027" cy="3587886"/>
          </a:xfrm>
        </p:grpSpPr>
        <p:sp>
          <p:nvSpPr>
            <p:cNvPr id="22" name="文本框 21"/>
            <p:cNvSpPr txBox="1"/>
            <p:nvPr/>
          </p:nvSpPr>
          <p:spPr>
            <a:xfrm>
              <a:off x="8199600" y="6230183"/>
              <a:ext cx="4056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(e) </a:t>
              </a:r>
              <a:r>
                <a:rPr lang="en-US" altLang="zh-CN" sz="2000" dirty="0" err="1"/>
                <a:t>Robustscaler</a:t>
              </a:r>
              <a:r>
                <a:rPr lang="en-US" altLang="zh-CN" sz="2000" dirty="0"/>
                <a:t> standardized data distribution </a:t>
              </a:r>
              <a:endParaRPr lang="zh-CN" altLang="en-US" sz="2000" dirty="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560" y="3350183"/>
              <a:ext cx="3840000" cy="288000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8051785" y="3672164"/>
              <a:ext cx="53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value</a:t>
              </a:r>
              <a:endParaRPr lang="zh-CN" altLang="en-US" sz="12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10900" y="5783906"/>
              <a:ext cx="812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attributes</a:t>
              </a:r>
              <a:endParaRPr lang="zh-CN" altLang="en-US" sz="12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05078" y="3350183"/>
            <a:ext cx="4423897" cy="3249332"/>
            <a:chOff x="3905078" y="3350183"/>
            <a:chExt cx="4423897" cy="3249332"/>
          </a:xfrm>
        </p:grpSpPr>
        <p:sp>
          <p:nvSpPr>
            <p:cNvPr id="19" name="文本框 18"/>
            <p:cNvSpPr txBox="1"/>
            <p:nvPr/>
          </p:nvSpPr>
          <p:spPr>
            <a:xfrm>
              <a:off x="3962119" y="6230183"/>
              <a:ext cx="4366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(d) Quantile transformed data distribution </a:t>
              </a:r>
              <a:endParaRPr lang="zh-CN" altLang="en-US" dirty="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905078" y="3350183"/>
              <a:ext cx="4034027" cy="2880000"/>
              <a:chOff x="3905078" y="3350183"/>
              <a:chExt cx="4034027" cy="2880000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9105" y="3350183"/>
                <a:ext cx="3840000" cy="288000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3905078" y="3587558"/>
                <a:ext cx="530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value</a:t>
                </a:r>
                <a:endParaRPr lang="zh-CN" altLang="en-US" sz="1200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982695" y="5787912"/>
                <a:ext cx="812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attributes</a:t>
                </a:r>
                <a:endParaRPr lang="zh-CN" altLang="en-US" sz="1200" dirty="0"/>
              </a:p>
            </p:txBody>
          </p:sp>
        </p:grpSp>
      </p:grp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401966" y="1794561"/>
          <a:ext cx="3285330" cy="358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665">
                  <a:extLst>
                    <a:ext uri="{9D8B030D-6E8A-4147-A177-3AD203B41FA5}">
                      <a16:colId xmlns:a16="http://schemas.microsoft.com/office/drawing/2014/main" val="3769023979"/>
                    </a:ext>
                  </a:extLst>
                </a:gridCol>
                <a:gridCol w="1642665">
                  <a:extLst>
                    <a:ext uri="{9D8B030D-6E8A-4147-A177-3AD203B41FA5}">
                      <a16:colId xmlns:a16="http://schemas.microsoft.com/office/drawing/2014/main" val="1794650149"/>
                    </a:ext>
                  </a:extLst>
                </a:gridCol>
              </a:tblGrid>
              <a:tr h="55855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methods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accuracy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40287"/>
                  </a:ext>
                </a:extLst>
              </a:tr>
              <a:tr h="558557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(a)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0.686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64695"/>
                  </a:ext>
                </a:extLst>
              </a:tr>
              <a:tr h="651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(b)</a:t>
                      </a:r>
                      <a:endParaRPr lang="zh-CN" altLang="en-US" sz="2400" dirty="0"/>
                    </a:p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0.669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080821"/>
                  </a:ext>
                </a:extLst>
              </a:tr>
              <a:tr h="651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(c)</a:t>
                      </a:r>
                      <a:endParaRPr lang="zh-CN" altLang="en-US" sz="2400" dirty="0"/>
                    </a:p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0.689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16294"/>
                  </a:ext>
                </a:extLst>
              </a:tr>
              <a:tr h="6513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(d)</a:t>
                      </a:r>
                      <a:endParaRPr lang="zh-CN" altLang="en-US" sz="2400" dirty="0"/>
                    </a:p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0.697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7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99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F9D38-593C-4513-85AF-2B3D2C27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414"/>
            <a:ext cx="10515600" cy="1325563"/>
          </a:xfrm>
        </p:spPr>
        <p:txBody>
          <a:bodyPr/>
          <a:lstStyle/>
          <a:p>
            <a:r>
              <a:rPr lang="en-US" altLang="zh-CN" b="1" dirty="0"/>
              <a:t>Neural Network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7DF03E-FDD0-46AD-8B5E-3584FBDF2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086"/>
            <a:ext cx="10337799" cy="472140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dirty="0"/>
              <a:t>Tool</a:t>
            </a:r>
          </a:p>
          <a:p>
            <a:pPr lvl="1"/>
            <a:r>
              <a:rPr lang="en-US" altLang="zh-CN" sz="2600" dirty="0" err="1"/>
              <a:t>Pytorch</a:t>
            </a:r>
            <a:r>
              <a:rPr lang="en-US" altLang="zh-CN" sz="2600" dirty="0"/>
              <a:t> with 1 GPU</a:t>
            </a:r>
          </a:p>
          <a:p>
            <a:r>
              <a:rPr lang="en-US" altLang="zh-CN" dirty="0"/>
              <a:t>Training time</a:t>
            </a:r>
          </a:p>
          <a:p>
            <a:pPr lvl="1"/>
            <a:r>
              <a:rPr lang="en-US" altLang="zh-CN" dirty="0"/>
              <a:t>10mins</a:t>
            </a:r>
          </a:p>
          <a:p>
            <a:r>
              <a:rPr lang="en-US" altLang="zh-CN" dirty="0"/>
              <a:t>Searching time</a:t>
            </a:r>
          </a:p>
          <a:p>
            <a:pPr lvl="1"/>
            <a:r>
              <a:rPr lang="en-US" altLang="zh-CN" dirty="0"/>
              <a:t>Few days</a:t>
            </a:r>
          </a:p>
          <a:p>
            <a:r>
              <a:rPr lang="en-US" altLang="zh-CN" dirty="0"/>
              <a:t>Preprocessing: </a:t>
            </a:r>
          </a:p>
          <a:p>
            <a:pPr lvl="1"/>
            <a:r>
              <a:rPr lang="en-US" altLang="zh-CN" dirty="0"/>
              <a:t>normalization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Hyperparameters tuning</a:t>
            </a:r>
          </a:p>
          <a:p>
            <a:pPr lvl="1"/>
            <a:r>
              <a:rPr lang="en-US" altLang="zh-CN" sz="2600" b="1" dirty="0"/>
              <a:t>Bayesian Optimization</a:t>
            </a:r>
            <a:r>
              <a:rPr lang="en-US" altLang="zh-CN" sz="2600" dirty="0"/>
              <a:t> </a:t>
            </a:r>
            <a:r>
              <a:rPr lang="en-US" altLang="zh-CN" sz="2600" b="1" dirty="0"/>
              <a:t>(</a:t>
            </a:r>
            <a:r>
              <a:rPr lang="zh-CN" altLang="en-US" sz="2600" b="1" dirty="0"/>
              <a:t>贝叶斯优化</a:t>
            </a:r>
            <a:r>
              <a:rPr lang="en-US" altLang="zh-CN" sz="2600" b="1" dirty="0"/>
              <a:t>)</a:t>
            </a:r>
          </a:p>
          <a:p>
            <a:r>
              <a:rPr lang="en-US" altLang="zh-CN" dirty="0"/>
              <a:t>Performance: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72%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209070-C9A0-4282-8277-1104F15064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2576" y="1495900"/>
          <a:ext cx="6251223" cy="315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686">
                  <a:extLst>
                    <a:ext uri="{9D8B030D-6E8A-4147-A177-3AD203B41FA5}">
                      <a16:colId xmlns:a16="http://schemas.microsoft.com/office/drawing/2014/main" val="3746492734"/>
                    </a:ext>
                  </a:extLst>
                </a:gridCol>
                <a:gridCol w="1035319">
                  <a:extLst>
                    <a:ext uri="{9D8B030D-6E8A-4147-A177-3AD203B41FA5}">
                      <a16:colId xmlns:a16="http://schemas.microsoft.com/office/drawing/2014/main" val="3245724076"/>
                    </a:ext>
                  </a:extLst>
                </a:gridCol>
                <a:gridCol w="3014218">
                  <a:extLst>
                    <a:ext uri="{9D8B030D-6E8A-4147-A177-3AD203B41FA5}">
                      <a16:colId xmlns:a16="http://schemas.microsoft.com/office/drawing/2014/main" val="871660372"/>
                    </a:ext>
                  </a:extLst>
                </a:gridCol>
              </a:tblGrid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Parameter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07199"/>
                  </a:ext>
                </a:extLst>
              </a:tr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Hidden Nodes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238,237,239,237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293597"/>
                  </a:ext>
                </a:extLst>
              </a:tr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L2 regularization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42267"/>
                  </a:ext>
                </a:extLst>
              </a:tr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Learning rate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0.00424732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40054"/>
                  </a:ext>
                </a:extLst>
              </a:tr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Optimizer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Enum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73925"/>
                  </a:ext>
                </a:extLst>
              </a:tr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Betas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0.88358924, 0.94203335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10238"/>
                  </a:ext>
                </a:extLst>
              </a:tr>
              <a:tr h="450732">
                <a:tc>
                  <a:txBody>
                    <a:bodyPr/>
                    <a:lstStyle/>
                    <a:p>
                      <a:r>
                        <a:rPr lang="en-US" altLang="zh-CN" dirty="0"/>
                        <a:t>Dropout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61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9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B226B-B46F-42E9-8A55-6E795A20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Bayesian Optimization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E30307-553A-4998-8733-4A6B6E387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0934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超参调优是黑盒优化问题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：模型超参数（隐藏节点，学习率，正则化参数等）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：模型表现 （正确率，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值等）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贝叶斯优化：根据已有的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点对作为先验知识进行高斯过程回归</a:t>
                </a:r>
                <a:r>
                  <a:rPr lang="en-US" altLang="zh-CN" dirty="0"/>
                  <a:t>(Gaussian Process Regression)</a:t>
                </a:r>
                <a:r>
                  <a:rPr lang="zh-CN" altLang="en-US" dirty="0"/>
                  <a:t>，并求出任意的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值对应的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的概率分布，根据价值函数选择预估价值最高的超参数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zh-CN" altLang="en-US" i="1" dirty="0" err="1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zh-CN" altLang="en-US" dirty="0"/>
                  <a:t>再次进行模型训练。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E30307-553A-4998-8733-4A6B6E387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0934"/>
                <a:ext cx="10515600" cy="4351338"/>
              </a:xfrm>
              <a:blipFill>
                <a:blip r:embed="rId2"/>
                <a:stretch>
                  <a:fillRect l="-1217" t="-3366" b="-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7AD977F-7FF4-48D9-B725-79A3D8E37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8" y="302781"/>
            <a:ext cx="3490774" cy="29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6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E6D3D-C882-4FC6-B8ED-17A4E7A8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高斯过程回归</a:t>
            </a:r>
            <a:r>
              <a:rPr lang="en-US" altLang="zh-CN" sz="3600" b="1" dirty="0"/>
              <a:t>(Gaussian Process Regression)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7FE7EC-0795-4FED-AE6A-0C6E5D5B8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7"/>
                <a:ext cx="10810009" cy="467893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zh-CN" altLang="en-US" b="1" dirty="0"/>
                  <a:t>假设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：所有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个样本点对的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𝑿𝒊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/>
                  <a:t>符合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/>
                  <a:t>维联合正态分布，即随机过程为高斯过程</a:t>
                </a:r>
                <a:endParaRPr lang="en-US" altLang="zh-CN" b="1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/>
                  <a:t>假设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b="1" dirty="0"/>
                  <a:t>越接近，相关性越强，即协方差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b="1" dirty="0"/>
                  <a:t>越大</a:t>
                </a:r>
                <a:endParaRPr lang="en-US" altLang="zh-CN" b="1" dirty="0"/>
              </a:p>
              <a:p>
                <a:pPr marL="0" indent="0">
                  <a:buNone/>
                </a:pPr>
                <a:r>
                  <a:rPr lang="zh-CN" altLang="en-US" dirty="0"/>
                  <a:t>由核函数计算协方差：如高斯核：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 err="1"/>
                  <a:t>gp</a:t>
                </a:r>
                <a:r>
                  <a:rPr lang="zh-CN" altLang="en-US" dirty="0"/>
                  <a:t>对象中得到了协方差矩阵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，可以用来预测输入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对应的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7FE7EC-0795-4FED-AE6A-0C6E5D5B8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7"/>
                <a:ext cx="10810009" cy="4678939"/>
              </a:xfrm>
              <a:blipFill>
                <a:blip r:embed="rId2"/>
                <a:stretch>
                  <a:fillRect l="-676" t="-2474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683E1780-7E25-4BCD-AB77-344565FB8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32" y="4603653"/>
            <a:ext cx="709816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kernel = Matern()</a:t>
            </a:r>
            <a:endParaRPr lang="zh-CN" altLang="zh-CN" sz="40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2400" b="0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zh-CN" sz="2400" b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2400" b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gp = GaussianProcessRegressor(kernel)</a:t>
            </a:r>
            <a:br>
              <a:rPr kumimoji="0" lang="zh-CN" altLang="zh-CN" sz="2400" b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2400" b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2400" b="0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en-US" altLang="zh-CN" sz="2400" b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2400" b="0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gp.fit(xs, ys)</a:t>
            </a:r>
            <a:endParaRPr kumimoji="0" lang="en-US" altLang="zh-CN" sz="2400" b="0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7691FA-E3B8-44F6-A0F0-1FE71522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3" y="2064545"/>
            <a:ext cx="2005705" cy="15042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E13DDD-D6B4-4989-B35D-2773149E0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15" y="2064545"/>
            <a:ext cx="3692393" cy="27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38398B9-4B9A-4736-A9FC-E37BBD1DB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79" y="114345"/>
            <a:ext cx="3851050" cy="28461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BD14428-8FF5-4FD4-A370-59AECEE21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84" y="2105388"/>
            <a:ext cx="3851051" cy="28461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7960A3-8D42-47A9-9999-09E51513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84" y="12681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如何预测超参效果？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BB155D-5236-4D89-B4E5-70C9F8204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884" y="1240675"/>
                <a:ext cx="10231852" cy="494780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取任意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加入联合分布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zh-CN" alt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3∗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解出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对应</m:t>
                    </m:r>
                  </m:oMath>
                </a14:m>
                <a:r>
                  <a:rPr lang="zh-CN" altLang="en-US" dirty="0"/>
                  <a:t>的一维正态分布：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b="0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(x*)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，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(x*)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得到了整个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空间到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的正态分布的映射，任意一点都可以进行预测了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实际计算中采用均匀采样或者随机采样进行预测，来画出曲线并求最高点。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BB155D-5236-4D89-B4E5-70C9F8204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884" y="1240675"/>
                <a:ext cx="10231852" cy="4947806"/>
              </a:xfrm>
              <a:blipFill>
                <a:blip r:embed="rId4"/>
                <a:stretch>
                  <a:fillRect l="-774" t="-2466" b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42608FE4-B962-46EF-A9B3-5AA74D9FF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21" y="5315627"/>
            <a:ext cx="454483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mean, std = gp.predict(x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_new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DAE7A4E-5689-47F4-A180-72DB71BF5CD6}"/>
                  </a:ext>
                </a:extLst>
              </p:cNvPr>
              <p:cNvSpPr txBox="1"/>
              <p:nvPr/>
            </p:nvSpPr>
            <p:spPr>
              <a:xfrm>
                <a:off x="4836620" y="3335164"/>
                <a:ext cx="1259380" cy="41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DAE7A4E-5689-47F4-A180-72DB71BF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620" y="3335164"/>
                <a:ext cx="1259380" cy="410946"/>
              </a:xfrm>
              <a:prstGeom prst="rect">
                <a:avLst/>
              </a:prstGeom>
              <a:blipFill>
                <a:blip r:embed="rId8"/>
                <a:stretch>
                  <a:fillRect t="-22059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86F2FE7E-AFDD-4780-98AC-0854A9B215CA}"/>
              </a:ext>
            </a:extLst>
          </p:cNvPr>
          <p:cNvSpPr/>
          <p:nvPr/>
        </p:nvSpPr>
        <p:spPr>
          <a:xfrm>
            <a:off x="4078054" y="3191336"/>
            <a:ext cx="435766" cy="271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4CD18A-3457-40A7-9047-5D2196A312A5}"/>
              </a:ext>
            </a:extLst>
          </p:cNvPr>
          <p:cNvSpPr/>
          <p:nvPr/>
        </p:nvSpPr>
        <p:spPr>
          <a:xfrm>
            <a:off x="897683" y="2145471"/>
            <a:ext cx="322581" cy="102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25CEDD-C4DE-4409-B05C-D61CB2ABD381}"/>
              </a:ext>
            </a:extLst>
          </p:cNvPr>
          <p:cNvSpPr/>
          <p:nvPr/>
        </p:nvSpPr>
        <p:spPr>
          <a:xfrm>
            <a:off x="4061460" y="2145471"/>
            <a:ext cx="452360" cy="101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D222B5-9636-4166-8373-F73B5A29B89F}"/>
              </a:ext>
            </a:extLst>
          </p:cNvPr>
          <p:cNvSpPr/>
          <p:nvPr/>
        </p:nvSpPr>
        <p:spPr>
          <a:xfrm>
            <a:off x="2644428" y="2135743"/>
            <a:ext cx="1236909" cy="102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8B0F43-9851-43CB-BCE9-2897C0A64462}"/>
                  </a:ext>
                </a:extLst>
              </p:cNvPr>
              <p:cNvSpPr txBox="1"/>
              <p:nvPr/>
            </p:nvSpPr>
            <p:spPr>
              <a:xfrm>
                <a:off x="760721" y="1775344"/>
                <a:ext cx="390617" cy="41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8B0F43-9851-43CB-BCE9-2897C0A64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1" y="1775344"/>
                <a:ext cx="390617" cy="410946"/>
              </a:xfrm>
              <a:prstGeom prst="rect">
                <a:avLst/>
              </a:prstGeom>
              <a:blipFill>
                <a:blip r:embed="rId9"/>
                <a:stretch>
                  <a:fillRect t="-22059" r="-3281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4B05519-AF76-4376-B866-47668B608A16}"/>
                  </a:ext>
                </a:extLst>
              </p:cNvPr>
              <p:cNvSpPr txBox="1"/>
              <p:nvPr/>
            </p:nvSpPr>
            <p:spPr>
              <a:xfrm>
                <a:off x="3288299" y="1853797"/>
                <a:ext cx="301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4B05519-AF76-4376-B866-47668B60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299" y="1853797"/>
                <a:ext cx="301841" cy="369332"/>
              </a:xfrm>
              <a:prstGeom prst="rect">
                <a:avLst/>
              </a:prstGeom>
              <a:blipFill>
                <a:blip r:embed="rId10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F9D181-7B04-4F12-8DD1-7ECA1FDAA82A}"/>
                  </a:ext>
                </a:extLst>
              </p:cNvPr>
              <p:cNvSpPr txBox="1"/>
              <p:nvPr/>
            </p:nvSpPr>
            <p:spPr>
              <a:xfrm>
                <a:off x="3936771" y="1853797"/>
                <a:ext cx="672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F9D181-7B04-4F12-8DD1-7ECA1FDAA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71" y="1853797"/>
                <a:ext cx="6727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BADC8E65-C27A-45FE-8AFD-CEB6E6CAD654}"/>
              </a:ext>
            </a:extLst>
          </p:cNvPr>
          <p:cNvSpPr txBox="1"/>
          <p:nvPr/>
        </p:nvSpPr>
        <p:spPr>
          <a:xfrm>
            <a:off x="4045258" y="34119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7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21D203E-BB09-4CDC-AFE9-0B95DFAE1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789" y="4379647"/>
            <a:ext cx="685476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values = mean + KAPPA * std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x_max = x_tries[values.argmax()]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y_new</a:t>
            </a:r>
            <a:r>
              <a:rPr lang="en-US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= train</a:t>
            </a:r>
            <a:r>
              <a:rPr lang="zh-CN" altLang="zh-CN" sz="24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(x_max)</a:t>
            </a:r>
            <a:endParaRPr lang="zh-CN" altLang="zh-CN" sz="4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F058BE-45C4-4F6A-A71F-3B33A415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0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根据价值函数选取超参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B73293-50AB-48F9-AB9D-0CBB8F759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4678" y="1517067"/>
                <a:ext cx="5544845" cy="269368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5)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越高，平均表现越好，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需要</a:t>
                </a:r>
                <a:r>
                  <a:rPr lang="en-US" altLang="zh-CN" sz="2400" b="1" dirty="0"/>
                  <a:t>exploitation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400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400" dirty="0"/>
                  <a:t>越高，分布更散开，不确定性更强，需要</a:t>
                </a:r>
                <a:r>
                  <a:rPr lang="en-US" altLang="zh-CN" sz="2400" b="1" dirty="0"/>
                  <a:t>exploration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B73293-50AB-48F9-AB9D-0CBB8F759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678" y="1517067"/>
                <a:ext cx="5544845" cy="2693689"/>
              </a:xfrm>
              <a:blipFill>
                <a:blip r:embed="rId2"/>
                <a:stretch>
                  <a:fillRect l="-1758" b="-4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0BF4BC2-2FC7-442E-BC01-A16891CFB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90"/>
            <a:ext cx="5859263" cy="4330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5284750-148C-41A9-807E-F2D8D950FA05}"/>
                  </a:ext>
                </a:extLst>
              </p:cNvPr>
              <p:cNvSpPr txBox="1"/>
              <p:nvPr/>
            </p:nvSpPr>
            <p:spPr>
              <a:xfrm>
                <a:off x="694678" y="5868140"/>
                <a:ext cx="103402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加入新的点对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400" i="1" dirty="0" err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，再进行</a:t>
                </a:r>
                <a:r>
                  <a:rPr lang="zh-CN" altLang="en-US" sz="2400" b="1" dirty="0"/>
                  <a:t>新一轮</a:t>
                </a:r>
                <a:r>
                  <a:rPr lang="zh-CN" altLang="en-US" sz="2400" dirty="0"/>
                  <a:t>的高斯过程回归，不断循环。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5284750-148C-41A9-807E-F2D8D950F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78" y="5868140"/>
                <a:ext cx="10340266" cy="461665"/>
              </a:xfrm>
              <a:prstGeom prst="rect">
                <a:avLst/>
              </a:prstGeom>
              <a:blipFill>
                <a:blip r:embed="rId4"/>
                <a:stretch>
                  <a:fillRect l="-943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98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DE93FFD-AC6C-42B1-A78D-58181D666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93" y="3244334"/>
            <a:ext cx="3617374" cy="3014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14E38C-E658-45CB-9D0B-51E66D8D4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229856"/>
            <a:ext cx="3617374" cy="3014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CC1135-7DAA-4A85-B84C-372C6E7AC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45" y="1373558"/>
            <a:ext cx="6083904" cy="50699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9A76BB-98A8-4790-90A8-9BC38D13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196" y="329614"/>
            <a:ext cx="3884984" cy="1325563"/>
          </a:xfrm>
        </p:spPr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3685A9-36AB-4BE5-B849-4DDD1C00BD88}"/>
              </a:ext>
            </a:extLst>
          </p:cNvPr>
          <p:cNvSpPr txBox="1"/>
          <p:nvPr/>
        </p:nvSpPr>
        <p:spPr>
          <a:xfrm>
            <a:off x="1094358" y="385959"/>
            <a:ext cx="94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正确率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898017-F7FB-4AFD-B56D-5C59AAE78691}"/>
              </a:ext>
            </a:extLst>
          </p:cNvPr>
          <p:cNvSpPr txBox="1"/>
          <p:nvPr/>
        </p:nvSpPr>
        <p:spPr>
          <a:xfrm>
            <a:off x="1094358" y="3117227"/>
            <a:ext cx="94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正确率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EA454C-17EB-4694-A59E-1D9996A53E98}"/>
              </a:ext>
            </a:extLst>
          </p:cNvPr>
          <p:cNvSpPr txBox="1"/>
          <p:nvPr/>
        </p:nvSpPr>
        <p:spPr>
          <a:xfrm>
            <a:off x="4526588" y="3010191"/>
            <a:ext cx="16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一层隐藏节点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62F1AF-A9B4-44FB-84E4-C44C4B4523F2}"/>
              </a:ext>
            </a:extLst>
          </p:cNvPr>
          <p:cNvSpPr txBox="1"/>
          <p:nvPr/>
        </p:nvSpPr>
        <p:spPr>
          <a:xfrm>
            <a:off x="4566814" y="6016587"/>
            <a:ext cx="17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L2</a:t>
            </a:r>
            <a:r>
              <a:rPr lang="zh-CN" altLang="en-US" dirty="0">
                <a:solidFill>
                  <a:srgbClr val="FF0000"/>
                </a:solidFill>
              </a:rPr>
              <a:t>正则化参数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B92238-2AB7-42AA-92AF-AC8D2529999B}"/>
              </a:ext>
            </a:extLst>
          </p:cNvPr>
          <p:cNvSpPr txBox="1"/>
          <p:nvPr/>
        </p:nvSpPr>
        <p:spPr>
          <a:xfrm>
            <a:off x="10611128" y="1976404"/>
            <a:ext cx="94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正确率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4CFC13-8CA8-49F9-ACBA-FE5198B12878}"/>
              </a:ext>
            </a:extLst>
          </p:cNvPr>
          <p:cNvSpPr txBox="1"/>
          <p:nvPr/>
        </p:nvSpPr>
        <p:spPr>
          <a:xfrm>
            <a:off x="9608676" y="5725334"/>
            <a:ext cx="16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两层隐藏节点</a:t>
            </a:r>
          </a:p>
        </p:txBody>
      </p:sp>
    </p:spTree>
    <p:extLst>
      <p:ext uri="{BB962C8B-B14F-4D97-AF65-F5344CB8AC3E}">
        <p14:creationId xmlns:p14="http://schemas.microsoft.com/office/powerpoint/2010/main" val="120439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AFE7-B52E-4C65-8F13-4BF72EC1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A29BA-E820-401B-B8B6-1FFD9063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altLang="zh-CN" dirty="0"/>
              <a:t>ool</a:t>
            </a:r>
            <a:endParaRPr lang="en-US" dirty="0"/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CART (binary, post-pruning)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63.7% - </a:t>
            </a:r>
            <a:r>
              <a:rPr lang="en-US" dirty="0">
                <a:solidFill>
                  <a:srgbClr val="FF0000"/>
                </a:solidFill>
              </a:rPr>
              <a:t>71.8%, rank: 2/7</a:t>
            </a:r>
          </a:p>
          <a:p>
            <a:r>
              <a:rPr lang="en-US" dirty="0"/>
              <a:t>Training time</a:t>
            </a:r>
          </a:p>
          <a:p>
            <a:pPr lvl="1"/>
            <a:r>
              <a:rPr lang="en-US" dirty="0"/>
              <a:t>&lt;0.1s</a:t>
            </a:r>
          </a:p>
          <a:p>
            <a:r>
              <a:rPr lang="en-US" dirty="0"/>
              <a:t>Searching time</a:t>
            </a:r>
          </a:p>
          <a:p>
            <a:pPr lvl="1"/>
            <a:r>
              <a:rPr lang="en-US" dirty="0"/>
              <a:t>&lt;1 hour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1A7B6-73F1-49B3-A13E-9186231C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2" y="1949850"/>
            <a:ext cx="6518499" cy="31520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8267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00CCC-B07E-46FB-95F1-37A40065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reprocessing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14153-F509-46B8-B690-99BA7EBD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  <a:p>
            <a:pPr lvl="1"/>
            <a:r>
              <a:rPr lang="en-US" dirty="0"/>
              <a:t>embedded, </a:t>
            </a:r>
            <a:r>
              <a:rPr lang="en-US" dirty="0">
                <a:solidFill>
                  <a:srgbClr val="FF0000"/>
                </a:solidFill>
              </a:rPr>
              <a:t>3 or 4 in 6</a:t>
            </a:r>
          </a:p>
          <a:p>
            <a:r>
              <a:rPr lang="en-US" dirty="0"/>
              <a:t>Normalization</a:t>
            </a:r>
          </a:p>
          <a:p>
            <a:pPr lvl="1"/>
            <a:r>
              <a:rPr lang="en-US" dirty="0"/>
              <a:t>no need</a:t>
            </a:r>
          </a:p>
          <a:p>
            <a:r>
              <a:rPr lang="en-US" dirty="0"/>
              <a:t>Outlier deletion</a:t>
            </a:r>
          </a:p>
          <a:p>
            <a:pPr lvl="1"/>
            <a:r>
              <a:rPr lang="en-US" dirty="0"/>
              <a:t>no  need</a:t>
            </a:r>
          </a:p>
          <a:p>
            <a:r>
              <a:rPr lang="en-US" dirty="0"/>
              <a:t>Discretization</a:t>
            </a:r>
          </a:p>
          <a:p>
            <a:pPr lvl="1"/>
            <a:r>
              <a:rPr lang="en-US" dirty="0"/>
              <a:t>uniform, </a:t>
            </a:r>
            <a:r>
              <a:rPr lang="en-US" dirty="0">
                <a:solidFill>
                  <a:srgbClr val="FF0000"/>
                </a:solidFill>
              </a:rPr>
              <a:t>quantile</a:t>
            </a:r>
            <a:r>
              <a:rPr lang="en-US" dirty="0"/>
              <a:t>, </a:t>
            </a:r>
            <a:r>
              <a:rPr lang="en-US" dirty="0" err="1"/>
              <a:t>kmeans</a:t>
            </a:r>
            <a:endParaRPr 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52626E-0FB4-4FD1-AC73-DFF633C2B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600990"/>
              </p:ext>
            </p:extLst>
          </p:nvPr>
        </p:nvGraphicFramePr>
        <p:xfrm>
          <a:off x="4878145" y="1924736"/>
          <a:ext cx="527609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68">
                  <a:extLst>
                    <a:ext uri="{9D8B030D-6E8A-4147-A177-3AD203B41FA5}">
                      <a16:colId xmlns:a16="http://schemas.microsoft.com/office/drawing/2014/main" val="4160652143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1317357111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989996396"/>
                    </a:ext>
                  </a:extLst>
                </a:gridCol>
                <a:gridCol w="1496251">
                  <a:extLst>
                    <a:ext uri="{9D8B030D-6E8A-4147-A177-3AD203B41FA5}">
                      <a16:colId xmlns:a16="http://schemas.microsoft.com/office/drawing/2014/main" val="1826621549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4231701714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383590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CIRCLUATION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0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5680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356A10F-9E6A-4447-A5A6-2E9886E9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57" y="4405515"/>
            <a:ext cx="6688465" cy="18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1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00CCC-B07E-46FB-95F1-37A40065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522066D-875E-4A82-B6CE-6C719CF37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3796491"/>
                  </p:ext>
                </p:extLst>
              </p:nvPr>
            </p:nvGraphicFramePr>
            <p:xfrm>
              <a:off x="910868" y="1897107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9646369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90990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8604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4109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/>
                            <a:t>Type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Value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Final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953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criterion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Enum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{entropy, </a:t>
                          </a:r>
                          <a:r>
                            <a:rPr lang="en-US" dirty="0" err="1"/>
                            <a:t>gini</a:t>
                          </a:r>
                          <a:r>
                            <a:rPr lang="en-US" dirty="0"/>
                            <a:t>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entropy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0484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max_feature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[1, 6]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741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max_depth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[1, +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447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min_samples_split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[1, +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05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quantile_size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[1,10000]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1400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8747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A522066D-875E-4A82-B6CE-6C719CF374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3796491"/>
                  </p:ext>
                </p:extLst>
              </p:nvPr>
            </p:nvGraphicFramePr>
            <p:xfrm>
              <a:off x="910868" y="1897107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9646369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90990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86045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24109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/>
                            <a:t>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/>
                            <a:t>Type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Value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Final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953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criterion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Enum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{entropy, </a:t>
                          </a:r>
                          <a:r>
                            <a:rPr lang="en-US" dirty="0" err="1"/>
                            <a:t>gini</a:t>
                          </a:r>
                          <a:r>
                            <a:rPr lang="en-US" dirty="0"/>
                            <a:t>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entropy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0484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max_feature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08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741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max_depth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08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4479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min_samples_split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08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05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quantile_size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Integer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08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1400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87473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01C2862-FE0C-40C7-A776-C70593887C9B}"/>
              </a:ext>
            </a:extLst>
          </p:cNvPr>
          <p:cNvSpPr txBox="1"/>
          <p:nvPr/>
        </p:nvSpPr>
        <p:spPr>
          <a:xfrm>
            <a:off x="910868" y="1383656"/>
            <a:ext cx="4197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Grid Search  about 100,000 runs</a:t>
            </a:r>
          </a:p>
        </p:txBody>
      </p:sp>
    </p:spTree>
    <p:extLst>
      <p:ext uri="{BB962C8B-B14F-4D97-AF65-F5344CB8AC3E}">
        <p14:creationId xmlns:p14="http://schemas.microsoft.com/office/powerpoint/2010/main" val="1005890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6D553-BE33-4DB0-8215-98A92370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9E8BF-5B5C-4025-9494-3EA60D859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Introduction</a:t>
            </a:r>
          </a:p>
          <a:p>
            <a:r>
              <a:rPr lang="en-US" dirty="0"/>
              <a:t>Three Approach</a:t>
            </a:r>
          </a:p>
          <a:p>
            <a:pPr lvl="1"/>
            <a:r>
              <a:rPr lang="en-US" dirty="0"/>
              <a:t>Support Vector Machine-</a:t>
            </a:r>
            <a:r>
              <a:rPr lang="zh-CN" altLang="en-US" dirty="0"/>
              <a:t>董广念</a:t>
            </a:r>
            <a:endParaRPr lang="en-US" dirty="0"/>
          </a:p>
          <a:p>
            <a:pPr lvl="1"/>
            <a:r>
              <a:rPr lang="en-US" dirty="0"/>
              <a:t>Neural Network</a:t>
            </a:r>
            <a:r>
              <a:rPr lang="en-US" altLang="zh-CN" dirty="0"/>
              <a:t>-</a:t>
            </a:r>
            <a:r>
              <a:rPr lang="zh-CN" altLang="en-US" dirty="0"/>
              <a:t>王耕昕</a:t>
            </a:r>
            <a:endParaRPr lang="en-US" dirty="0"/>
          </a:p>
          <a:p>
            <a:pPr lvl="1"/>
            <a:r>
              <a:rPr lang="en-US" dirty="0"/>
              <a:t>Decision Tree</a:t>
            </a:r>
            <a:r>
              <a:rPr lang="en-US" altLang="zh-CN" dirty="0"/>
              <a:t>-</a:t>
            </a:r>
            <a:r>
              <a:rPr lang="zh-CN" altLang="en-US" dirty="0"/>
              <a:t>曾歆勋</a:t>
            </a:r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4712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D2F97-5CCF-4673-B000-948D9516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2A88CD-A8D1-41FE-BB9C-170913187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1333"/>
            <a:ext cx="10515600" cy="3201542"/>
          </a:xfrm>
        </p:spPr>
        <p:txBody>
          <a:bodyPr/>
          <a:lstStyle/>
          <a:p>
            <a:r>
              <a:rPr lang="en-US" dirty="0"/>
              <a:t>Support vector machine has opportunity to get good performance, but it rely on preprocessing very much.</a:t>
            </a:r>
          </a:p>
          <a:p>
            <a:r>
              <a:rPr lang="en-US" dirty="0"/>
              <a:t>Neural network has ability to achieve best performance without too much preprocessing, but its training and hyperparameter tuning may take a long time.</a:t>
            </a:r>
          </a:p>
          <a:p>
            <a:r>
              <a:rPr lang="en-US" dirty="0"/>
              <a:t>Decision tree is a very simple but powerful model for classification. It’s interpretable. But it’s</a:t>
            </a:r>
            <a:r>
              <a:rPr lang="zh-CN" altLang="en-US" dirty="0"/>
              <a:t> </a:t>
            </a:r>
            <a:r>
              <a:rPr lang="en-US" dirty="0"/>
              <a:t>hard to achieve best performance.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9A102CE-08B4-4170-9140-DC17F9C42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71531"/>
              </p:ext>
            </p:extLst>
          </p:nvPr>
        </p:nvGraphicFramePr>
        <p:xfrm>
          <a:off x="1116610" y="1690688"/>
          <a:ext cx="86624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416">
                  <a:extLst>
                    <a:ext uri="{9D8B030D-6E8A-4147-A177-3AD203B41FA5}">
                      <a16:colId xmlns:a16="http://schemas.microsoft.com/office/drawing/2014/main" val="1968822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970500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27786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9355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10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9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8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 </a:t>
                      </a:r>
                      <a:r>
                        <a:rPr lang="en-US" altLang="zh-CN" dirty="0"/>
                        <a:t>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9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73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4DA64-CBC0-4A8C-A160-742C36F5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Introduction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3289C-B4CE-474D-923E-800D1A89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dataset is about fall detection, having 6 attribute and 6 label as follow.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3E9B10-DEF8-41A8-8916-B65B88847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821028"/>
              </p:ext>
            </p:extLst>
          </p:nvPr>
        </p:nvGraphicFramePr>
        <p:xfrm>
          <a:off x="984377" y="2857303"/>
          <a:ext cx="357778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311">
                  <a:extLst>
                    <a:ext uri="{9D8B030D-6E8A-4147-A177-3AD203B41FA5}">
                      <a16:colId xmlns:a16="http://schemas.microsoft.com/office/drawing/2014/main" val="2668132860"/>
                    </a:ext>
                  </a:extLst>
                </a:gridCol>
                <a:gridCol w="2105470">
                  <a:extLst>
                    <a:ext uri="{9D8B030D-6E8A-4147-A177-3AD203B41FA5}">
                      <a16:colId xmlns:a16="http://schemas.microsoft.com/office/drawing/2014/main" val="1133394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8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Sugar level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2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Monitoring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2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Blood pressure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1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CIRCLUATION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Blood circulation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beat 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8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EEG monitoring 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4093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2446DE5-29A0-4691-BF05-8630146FA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60745"/>
              </p:ext>
            </p:extLst>
          </p:nvPr>
        </p:nvGraphicFramePr>
        <p:xfrm>
          <a:off x="5102206" y="2857303"/>
          <a:ext cx="258057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918">
                  <a:extLst>
                    <a:ext uri="{9D8B030D-6E8A-4147-A177-3AD203B41FA5}">
                      <a16:colId xmlns:a16="http://schemas.microsoft.com/office/drawing/2014/main" val="2668132860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1133394338"/>
                    </a:ext>
                  </a:extLst>
                </a:gridCol>
                <a:gridCol w="773367">
                  <a:extLst>
                    <a:ext uri="{9D8B030D-6E8A-4147-A177-3AD203B41FA5}">
                      <a16:colId xmlns:a16="http://schemas.microsoft.com/office/drawing/2014/main" val="2651978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88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2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2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1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9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Cramps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8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40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91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69E41-032B-499A-9488-61F148C0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altLang="zh-CN" dirty="0"/>
              <a:t>utline for each model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4EDC7-5D85-492D-AF22-AE385B391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information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Hyperparameter</a:t>
            </a:r>
          </a:p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9948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vector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Tool</a:t>
            </a:r>
          </a:p>
          <a:p>
            <a:pPr lvl="1"/>
            <a:r>
              <a:rPr lang="en-US" altLang="zh-CN" dirty="0" err="1"/>
              <a:t>scikit</a:t>
            </a:r>
            <a:r>
              <a:rPr lang="en-US" altLang="zh-CN" dirty="0"/>
              <a:t>-learn</a:t>
            </a:r>
          </a:p>
          <a:p>
            <a:r>
              <a:rPr lang="en-US" altLang="zh-CN" dirty="0"/>
              <a:t>Algorithm</a:t>
            </a:r>
          </a:p>
          <a:p>
            <a:pPr lvl="1"/>
            <a:r>
              <a:rPr lang="en-US" altLang="zh-CN" dirty="0"/>
              <a:t>Gaussian kernel, </a:t>
            </a:r>
            <a:r>
              <a:rPr lang="en-US" altLang="zh-CN" dirty="0" err="1"/>
              <a:t>ovo</a:t>
            </a:r>
            <a:endParaRPr lang="en-US" altLang="zh-CN" dirty="0"/>
          </a:p>
          <a:p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69.9%  ranking: 4/7</a:t>
            </a:r>
          </a:p>
          <a:p>
            <a:r>
              <a:rPr lang="en-US" altLang="zh-CN" dirty="0"/>
              <a:t>Training time</a:t>
            </a:r>
          </a:p>
          <a:p>
            <a:pPr lvl="1"/>
            <a:r>
              <a:rPr lang="en-US" altLang="zh-CN" dirty="0"/>
              <a:t>Seconds, positive correlation with parameter C</a:t>
            </a:r>
          </a:p>
          <a:p>
            <a:pPr marL="457200" lvl="1" indent="0">
              <a:buNone/>
            </a:pPr>
            <a:r>
              <a:rPr lang="en-US" altLang="zh-CN" dirty="0"/>
              <a:t>e.g. C=215 t=6s, C=1000 t=10s, C=200000 t=120s</a:t>
            </a:r>
          </a:p>
          <a:p>
            <a:r>
              <a:rPr lang="en-US" altLang="zh-CN" dirty="0"/>
              <a:t>Searching time</a:t>
            </a:r>
          </a:p>
          <a:p>
            <a:pPr lvl="1"/>
            <a:r>
              <a:rPr lang="en-US" altLang="zh-CN" dirty="0"/>
              <a:t>3 hours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3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 selection</a:t>
            </a:r>
          </a:p>
          <a:p>
            <a:pPr lvl="1"/>
            <a:r>
              <a:rPr lang="en-US" altLang="zh-CN" dirty="0"/>
              <a:t>In this work, no.</a:t>
            </a:r>
          </a:p>
          <a:p>
            <a:r>
              <a:rPr lang="en-US" altLang="zh-CN" dirty="0"/>
              <a:t>Normalization</a:t>
            </a:r>
          </a:p>
          <a:p>
            <a:pPr lvl="1"/>
            <a:r>
              <a:rPr lang="en-US" altLang="zh-CN" dirty="0"/>
              <a:t>need</a:t>
            </a:r>
          </a:p>
          <a:p>
            <a:r>
              <a:rPr lang="en-US" altLang="zh-CN" dirty="0"/>
              <a:t>Dimension reduction</a:t>
            </a:r>
          </a:p>
          <a:p>
            <a:pPr lvl="1"/>
            <a:r>
              <a:rPr lang="en-US" altLang="zh-CN" dirty="0"/>
              <a:t>Yes</a:t>
            </a:r>
          </a:p>
          <a:p>
            <a:r>
              <a:rPr lang="en-US" altLang="zh-CN" dirty="0"/>
              <a:t>Outlier deletion</a:t>
            </a:r>
          </a:p>
          <a:p>
            <a:pPr lvl="1"/>
            <a:r>
              <a:rPr lang="en-US" altLang="zh-CN" dirty="0"/>
              <a:t>need</a:t>
            </a:r>
          </a:p>
        </p:txBody>
      </p:sp>
    </p:spTree>
    <p:extLst>
      <p:ext uri="{BB962C8B-B14F-4D97-AF65-F5344CB8AC3E}">
        <p14:creationId xmlns:p14="http://schemas.microsoft.com/office/powerpoint/2010/main" val="391817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vector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39316" cy="3490654"/>
          </a:xfrm>
        </p:spPr>
        <p:txBody>
          <a:bodyPr/>
          <a:lstStyle/>
          <a:p>
            <a:r>
              <a:rPr lang="en-US" altLang="zh-CN" b="1" dirty="0"/>
              <a:t>Soft/hard margin</a:t>
            </a:r>
          </a:p>
          <a:p>
            <a:pPr lvl="1"/>
            <a:r>
              <a:rPr lang="en-US" altLang="zh-CN" b="1" dirty="0"/>
              <a:t>Hyper parameter: C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Kernel</a:t>
            </a:r>
          </a:p>
          <a:p>
            <a:pPr lvl="1"/>
            <a:r>
              <a:rPr lang="en-US" altLang="zh-CN" dirty="0"/>
              <a:t>Hyper parameter: gamma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Multiclass classification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3936"/>
            <a:ext cx="5844725" cy="37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vector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35549" cy="3490654"/>
          </a:xfrm>
        </p:spPr>
        <p:txBody>
          <a:bodyPr/>
          <a:lstStyle/>
          <a:p>
            <a:r>
              <a:rPr lang="en-US" altLang="zh-CN" dirty="0"/>
              <a:t>Soft/hard margin</a:t>
            </a:r>
          </a:p>
          <a:p>
            <a:pPr lvl="1"/>
            <a:r>
              <a:rPr lang="en-US" altLang="zh-CN" dirty="0"/>
              <a:t>Hyper parameter: C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Kernel</a:t>
            </a:r>
          </a:p>
          <a:p>
            <a:pPr lvl="1"/>
            <a:r>
              <a:rPr lang="en-US" altLang="zh-CN" b="1" dirty="0"/>
              <a:t>Hyper parameter: gamma</a:t>
            </a:r>
          </a:p>
          <a:p>
            <a:endParaRPr lang="en-US" altLang="zh-CN" dirty="0"/>
          </a:p>
          <a:p>
            <a:r>
              <a:rPr lang="en-US" altLang="zh-CN" dirty="0"/>
              <a:t>Multiclass classification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49" y="2082394"/>
            <a:ext cx="6917127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vector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39316" cy="34906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Soft/hard margin</a:t>
            </a:r>
          </a:p>
          <a:p>
            <a:pPr lvl="1"/>
            <a:r>
              <a:rPr lang="en-US" altLang="zh-CN" dirty="0"/>
              <a:t>Hyper parameter: C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Kernel</a:t>
            </a:r>
          </a:p>
          <a:p>
            <a:pPr lvl="1"/>
            <a:r>
              <a:rPr lang="en-US" altLang="zh-CN" dirty="0"/>
              <a:t>Hyper parameter: gamma</a:t>
            </a:r>
          </a:p>
          <a:p>
            <a:endParaRPr lang="en-US" altLang="zh-CN" dirty="0"/>
          </a:p>
          <a:p>
            <a:r>
              <a:rPr lang="en-US" altLang="zh-CN" b="1" dirty="0"/>
              <a:t>Multiclass classification</a:t>
            </a:r>
          </a:p>
          <a:p>
            <a:pPr lvl="1"/>
            <a:r>
              <a:rPr lang="en-US" altLang="zh-CN" b="1" dirty="0"/>
              <a:t>one-vs-rest</a:t>
            </a:r>
          </a:p>
          <a:p>
            <a:pPr lvl="1"/>
            <a:r>
              <a:rPr lang="en-US" altLang="zh-CN" b="1" dirty="0"/>
              <a:t>one-vs-one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76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858</Words>
  <Application>Microsoft Office PowerPoint</Application>
  <PresentationFormat>宽屏</PresentationFormat>
  <Paragraphs>296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Office 主题​​</vt:lpstr>
      <vt:lpstr>Falls detection by three classifier approach</vt:lpstr>
      <vt:lpstr>Outline</vt:lpstr>
      <vt:lpstr>Problem Introduction</vt:lpstr>
      <vt:lpstr>Outline for each model</vt:lpstr>
      <vt:lpstr>Support vector machine</vt:lpstr>
      <vt:lpstr>Preprocessing</vt:lpstr>
      <vt:lpstr>Support vector machine</vt:lpstr>
      <vt:lpstr>Support vector machine</vt:lpstr>
      <vt:lpstr>Support vector machine</vt:lpstr>
      <vt:lpstr>Normalization</vt:lpstr>
      <vt:lpstr>Neural Network</vt:lpstr>
      <vt:lpstr>Bayesian Optimization</vt:lpstr>
      <vt:lpstr>高斯过程回归(Gaussian Process Regression)</vt:lpstr>
      <vt:lpstr>如何预测超参效果？</vt:lpstr>
      <vt:lpstr>根据价值函数选取超参</vt:lpstr>
      <vt:lpstr>Examples</vt:lpstr>
      <vt:lpstr>Decision tree</vt:lpstr>
      <vt:lpstr>Preprocessing</vt:lpstr>
      <vt:lpstr>Hyperparameter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Falls detection by three classifier approach</dc:title>
  <dc:creator>曾 歆勋</dc:creator>
  <cp:lastModifiedBy>董 广念</cp:lastModifiedBy>
  <cp:revision>23</cp:revision>
  <dcterms:created xsi:type="dcterms:W3CDTF">2018-11-28T08:56:01Z</dcterms:created>
  <dcterms:modified xsi:type="dcterms:W3CDTF">2018-11-29T14:54:12Z</dcterms:modified>
</cp:coreProperties>
</file>